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Override5.xml" ContentType="application/vnd.openxmlformats-officedocument.themeOverr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s/slide24.xml" ContentType="application/vnd.openxmlformats-officedocument.presentationml.slide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theme/themeOverride4.xml" ContentType="application/vnd.openxmlformats-officedocument.themeOverride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756" r:id="rId2"/>
    <p:sldMasterId id="2147483828" r:id="rId3"/>
    <p:sldMasterId id="2147483840" r:id="rId4"/>
    <p:sldMasterId id="2147483852" r:id="rId5"/>
    <p:sldMasterId id="2147483876" r:id="rId6"/>
    <p:sldMasterId id="2147483888" r:id="rId7"/>
    <p:sldMasterId id="2147483900" r:id="rId8"/>
    <p:sldMasterId id="2147483912" r:id="rId9"/>
    <p:sldMasterId id="2147483924" r:id="rId10"/>
  </p:sldMasterIdLst>
  <p:notesMasterIdLst>
    <p:notesMasterId r:id="rId36"/>
  </p:notesMasterIdLst>
  <p:sldIdLst>
    <p:sldId id="256" r:id="rId11"/>
    <p:sldId id="258" r:id="rId12"/>
    <p:sldId id="259" r:id="rId13"/>
    <p:sldId id="261" r:id="rId14"/>
    <p:sldId id="265" r:id="rId15"/>
    <p:sldId id="262" r:id="rId16"/>
    <p:sldId id="263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48A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4559" autoAdjust="0"/>
    <p:restoredTop sz="86323" autoAdjust="0"/>
  </p:normalViewPr>
  <p:slideViewPr>
    <p:cSldViewPr>
      <p:cViewPr>
        <p:scale>
          <a:sx n="59" d="100"/>
          <a:sy n="59" d="100"/>
        </p:scale>
        <p:origin x="-136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E1BEA3-0FAE-4038-A74E-59B1C561CA72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C77805-CBC4-4188-BE2A-C0742EE8246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C77805-CBC4-4188-BE2A-C0742EE8246F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C77805-CBC4-4188-BE2A-C0742EE8246F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C77805-CBC4-4188-BE2A-C0742EE8246F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14.12.2011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5.xml"/><Relationship Id="rId1" Type="http://schemas.openxmlformats.org/officeDocument/2006/relationships/themeOverride" Target="../theme/themeOverrid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95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5.xml"/><Relationship Id="rId1" Type="http://schemas.openxmlformats.org/officeDocument/2006/relationships/themeOverride" Target="../theme/themeOverride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themeOverride" Target="../theme/themeOverride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3.xml"/><Relationship Id="rId1" Type="http://schemas.openxmlformats.org/officeDocument/2006/relationships/themeOverride" Target="../theme/themeOverride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420889"/>
            <a:ext cx="6552728" cy="3168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071538" y="549275"/>
            <a:ext cx="6929486" cy="1727200"/>
          </a:xfrm>
          <a:effectLst>
            <a:glow rad="101600">
              <a:schemeClr val="tx2">
                <a:lumMod val="50000"/>
                <a:lumOff val="50000"/>
                <a:alpha val="60000"/>
              </a:schemeClr>
            </a:glow>
          </a:effectLst>
        </p:spPr>
        <p:txBody>
          <a:bodyPr>
            <a:normAutofit fontScale="90000"/>
          </a:bodyPr>
          <a:lstStyle/>
          <a:p>
            <a:r>
              <a:rPr lang="ru-RU" dirty="0" smtClean="0"/>
              <a:t>Методика безопасности НАССР для пельменей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93467109"/>
      </p:ext>
    </p:extLst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12641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785794"/>
            <a:ext cx="4357718" cy="507209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71472" y="642918"/>
            <a:ext cx="3786214" cy="4745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 dirty="0" smtClean="0"/>
              <a:t> Выявить содержание в готовой продукции вышеуказанных опасных факторов можно проведением соответствующих анализов, установленных нормативной документацией на методы испытаний.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 dirty="0" smtClean="0"/>
              <a:t>      </a:t>
            </a:r>
            <a:endParaRPr lang="ru-RU" sz="2800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4294967295"/>
          </p:nvPr>
        </p:nvSpPr>
        <p:spPr>
          <a:xfrm>
            <a:off x="714348" y="428604"/>
            <a:ext cx="7929618" cy="5786478"/>
          </a:xfrm>
          <a:scene3d>
            <a:camera prst="perspectiveRelaxedModerately"/>
            <a:lightRig rig="threePt" dir="t"/>
          </a:scene3d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sz="36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Для выработки пельменей применяют следующее сырье и материалы:</a:t>
            </a:r>
          </a:p>
          <a:p>
            <a:pPr>
              <a:buNone/>
            </a:pPr>
            <a:endParaRPr lang="ru-RU" dirty="0" smtClean="0"/>
          </a:p>
          <a:p>
            <a:pPr>
              <a:lnSpc>
                <a:spcPct val="120000"/>
              </a:lnSpc>
            </a:pPr>
            <a:r>
              <a:rPr lang="ru-RU" dirty="0" smtClean="0"/>
              <a:t>зелень укропа свежую,  разрешенную Госсанэпиднадзором  РК;</a:t>
            </a:r>
          </a:p>
          <a:p>
            <a:pPr>
              <a:lnSpc>
                <a:spcPct val="120000"/>
              </a:lnSpc>
            </a:pPr>
            <a:r>
              <a:rPr lang="ru-RU" dirty="0" smtClean="0"/>
              <a:t>яйца куриные пищевые по ГОСТ 27583;</a:t>
            </a:r>
          </a:p>
          <a:p>
            <a:pPr>
              <a:lnSpc>
                <a:spcPct val="120000"/>
              </a:lnSpc>
            </a:pPr>
            <a:r>
              <a:rPr lang="ru-RU" dirty="0" smtClean="0"/>
              <a:t>муку пшеничную хлебопекарную высшего сорта по ГОСТ 26574;</a:t>
            </a:r>
          </a:p>
          <a:p>
            <a:pPr>
              <a:lnSpc>
                <a:spcPct val="120000"/>
              </a:lnSpc>
            </a:pPr>
            <a:r>
              <a:rPr lang="ru-RU" dirty="0" smtClean="0"/>
              <a:t>лук репчатый по ГОСТ 1723;</a:t>
            </a:r>
          </a:p>
          <a:p>
            <a:pPr>
              <a:lnSpc>
                <a:spcPct val="120000"/>
              </a:lnSpc>
            </a:pPr>
            <a:r>
              <a:rPr lang="ru-RU" dirty="0" smtClean="0"/>
              <a:t>мясо говядины по ГОСТ 779;</a:t>
            </a:r>
          </a:p>
          <a:p>
            <a:pPr>
              <a:lnSpc>
                <a:spcPct val="120000"/>
              </a:lnSpc>
            </a:pPr>
            <a:r>
              <a:rPr lang="ru-RU" dirty="0" smtClean="0"/>
              <a:t>мясо баранины по ГОСТ 1935</a:t>
            </a:r>
          </a:p>
          <a:p>
            <a:pPr>
              <a:lnSpc>
                <a:spcPct val="120000"/>
              </a:lnSpc>
            </a:pPr>
            <a:r>
              <a:rPr lang="ru-RU" dirty="0" smtClean="0"/>
              <a:t>мясо цыплят-бройлеров по ГОСТ 25391;</a:t>
            </a:r>
          </a:p>
          <a:p>
            <a:pPr>
              <a:lnSpc>
                <a:spcPct val="120000"/>
              </a:lnSpc>
            </a:pPr>
            <a:r>
              <a:rPr lang="ru-RU" dirty="0" smtClean="0"/>
              <a:t>мясо конины по ГОСТ 27095</a:t>
            </a:r>
          </a:p>
          <a:p>
            <a:pPr>
              <a:lnSpc>
                <a:spcPct val="120000"/>
              </a:lnSpc>
            </a:pPr>
            <a:r>
              <a:rPr lang="ru-RU" dirty="0" smtClean="0"/>
              <a:t>перец черный молотый по ГОСТ 29050;</a:t>
            </a:r>
          </a:p>
          <a:p>
            <a:pPr>
              <a:lnSpc>
                <a:spcPct val="120000"/>
              </a:lnSpc>
            </a:pPr>
            <a:r>
              <a:rPr lang="ru-RU" dirty="0" smtClean="0"/>
              <a:t>язык говяжий по ТУ 9212-460-00419779</a:t>
            </a:r>
          </a:p>
          <a:p>
            <a:pPr>
              <a:lnSpc>
                <a:spcPct val="120000"/>
              </a:lnSpc>
            </a:pPr>
            <a:r>
              <a:rPr lang="ru-RU" dirty="0" smtClean="0"/>
              <a:t>мясо свинины  по ГОСТ 7724;</a:t>
            </a:r>
          </a:p>
          <a:p>
            <a:pPr>
              <a:lnSpc>
                <a:spcPct val="120000"/>
              </a:lnSpc>
            </a:pPr>
            <a:r>
              <a:rPr lang="ru-RU" dirty="0" smtClean="0"/>
              <a:t>масло сливочное   по ГОСТ 37;</a:t>
            </a:r>
          </a:p>
          <a:p>
            <a:pPr>
              <a:lnSpc>
                <a:spcPct val="120000"/>
              </a:lnSpc>
            </a:pPr>
            <a:r>
              <a:rPr lang="ru-RU" dirty="0" smtClean="0"/>
              <a:t>клейковину сухую,  разрешенная Госсанэпиднадзором  РК;</a:t>
            </a:r>
          </a:p>
          <a:p>
            <a:pPr>
              <a:lnSpc>
                <a:spcPct val="120000"/>
              </a:lnSpc>
            </a:pPr>
            <a:r>
              <a:rPr lang="ru-RU" dirty="0" smtClean="0"/>
              <a:t>пакеты полиэтиленовые,  разрешенные Госсанэпиднадзором  РК;</a:t>
            </a:r>
          </a:p>
          <a:p>
            <a:pPr>
              <a:lnSpc>
                <a:spcPct val="120000"/>
              </a:lnSpc>
            </a:pPr>
            <a:r>
              <a:rPr lang="ru-RU" dirty="0" smtClean="0"/>
              <a:t>ярлыки бумажные, разрешенные Госсанэпиднадзором  РК;</a:t>
            </a:r>
          </a:p>
          <a:p>
            <a:pPr>
              <a:lnSpc>
                <a:spcPct val="120000"/>
              </a:lnSpc>
            </a:pPr>
            <a:r>
              <a:rPr lang="ru-RU" dirty="0" smtClean="0"/>
              <a:t>капусту пекинскую, разрешенную Госсанэпиднадзором  РК.</a:t>
            </a:r>
          </a:p>
          <a:p>
            <a:pPr>
              <a:lnSpc>
                <a:spcPct val="120000"/>
              </a:lnSpc>
            </a:pPr>
            <a:endParaRPr lang="ru-RU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28596" y="785794"/>
            <a:ext cx="8072494" cy="5715040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  Сырье, используемое для изготовления пельменей, должно соответствовать гигиеническим требованиям к качеству и безопасности продовольственного сырья и пищевых продуктов и ветеринарным требованиям. Сырье животного происхождения  должно соответствовать ветеринарным требованиям.</a:t>
            </a:r>
          </a:p>
          <a:p>
            <a:pPr>
              <a:buNone/>
            </a:pPr>
            <a:r>
              <a:rPr lang="ru-RU" dirty="0" smtClean="0"/>
              <a:t>       Допускается применение сырья и материалов по другой нормативной документации отечественного или импортного производства при наличии сертификата  соответствия  и разрешенного органами Госсанэпиднадзора к применению в пищевой промышленности, обеспечивающего производство пельменей в соответствии с требованиями настоящих технических условий.</a:t>
            </a:r>
          </a:p>
          <a:p>
            <a:endParaRPr lang="ru-RU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642910" y="500042"/>
            <a:ext cx="7643866" cy="5626121"/>
          </a:xfrm>
        </p:spPr>
        <p:txBody>
          <a:bodyPr>
            <a:normAutofit fontScale="70000" lnSpcReduction="20000"/>
          </a:bodyPr>
          <a:lstStyle/>
          <a:p>
            <a:pPr marL="0" indent="273050">
              <a:buNone/>
            </a:pPr>
            <a:r>
              <a:rPr lang="ru-RU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Маркировке подлежит каждая единица потребительской и транспортной тары.</a:t>
            </a:r>
          </a:p>
          <a:p>
            <a:pPr marL="0" indent="352425">
              <a:buNone/>
            </a:pPr>
            <a:r>
              <a:rPr lang="ru-RU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На каждую единицу потребительской тары наклеивают ярлык, в котором типографической печатью и штемпелеванием указывают:</a:t>
            </a:r>
          </a:p>
          <a:p>
            <a:pPr marL="273050" indent="-236538">
              <a:buNone/>
            </a:pPr>
            <a:r>
              <a:rPr lang="ru-RU" dirty="0" smtClean="0"/>
              <a:t>- наименование продукта;</a:t>
            </a:r>
          </a:p>
          <a:p>
            <a:pPr marL="273050" indent="-236538">
              <a:buNone/>
            </a:pPr>
            <a:r>
              <a:rPr lang="ru-RU" dirty="0" smtClean="0"/>
              <a:t>- наименование и местонахождение (адрес) изготовителя;      </a:t>
            </a:r>
          </a:p>
          <a:p>
            <a:pPr marL="273050" indent="-236538">
              <a:buNone/>
            </a:pPr>
            <a:r>
              <a:rPr lang="ru-RU" dirty="0" smtClean="0"/>
              <a:t>- масса нетто;       </a:t>
            </a:r>
          </a:p>
          <a:p>
            <a:pPr marL="273050" indent="-236538">
              <a:buNone/>
            </a:pPr>
            <a:r>
              <a:rPr lang="ru-RU" dirty="0" smtClean="0"/>
              <a:t>- термическое состояние продукта;                          </a:t>
            </a:r>
          </a:p>
          <a:p>
            <a:pPr marL="273050" indent="-236538">
              <a:buNone/>
            </a:pPr>
            <a:r>
              <a:rPr lang="ru-RU" dirty="0" smtClean="0"/>
              <a:t>- состав продукта;</a:t>
            </a:r>
          </a:p>
          <a:p>
            <a:pPr marL="273050" indent="-236538">
              <a:buNone/>
            </a:pPr>
            <a:r>
              <a:rPr lang="ru-RU" dirty="0" smtClean="0"/>
              <a:t>- пищевая ценность продукта;</a:t>
            </a:r>
          </a:p>
          <a:p>
            <a:pPr marL="273050" indent="-236538">
              <a:buNone/>
            </a:pPr>
            <a:r>
              <a:rPr lang="ru-RU" dirty="0" smtClean="0"/>
              <a:t>- способы и условия изготовления готовой продукции;</a:t>
            </a:r>
          </a:p>
          <a:p>
            <a:pPr marL="273050" indent="-236538">
              <a:buNone/>
            </a:pPr>
            <a:r>
              <a:rPr lang="ru-RU" dirty="0" smtClean="0"/>
              <a:t>- условия хранения;</a:t>
            </a:r>
          </a:p>
          <a:p>
            <a:pPr marL="273050" indent="-236538">
              <a:buNone/>
            </a:pPr>
            <a:r>
              <a:rPr lang="ru-RU" dirty="0" smtClean="0"/>
              <a:t>- дата    изготовления;</a:t>
            </a:r>
          </a:p>
          <a:p>
            <a:pPr marL="273050" indent="-236538">
              <a:buNone/>
            </a:pPr>
            <a:r>
              <a:rPr lang="ru-RU" dirty="0" smtClean="0"/>
              <a:t>- срок годности;</a:t>
            </a:r>
          </a:p>
          <a:p>
            <a:pPr marL="273050" indent="-236538">
              <a:buNone/>
            </a:pPr>
            <a:r>
              <a:rPr lang="ru-RU" dirty="0" smtClean="0"/>
              <a:t>- обозначение настоящих технических условий;</a:t>
            </a:r>
          </a:p>
          <a:p>
            <a:pPr marL="273050" indent="-236538">
              <a:buNone/>
            </a:pPr>
            <a:r>
              <a:rPr lang="ru-RU" dirty="0" smtClean="0"/>
              <a:t>- информация о сертификации.</a:t>
            </a:r>
          </a:p>
          <a:p>
            <a:endParaRPr lang="ru-RU" dirty="0"/>
          </a:p>
        </p:txBody>
      </p:sp>
    </p:spTree>
  </p:cSld>
  <p:clrMapOvr>
    <a:masterClrMapping/>
  </p:clrMapOvr>
  <p:transition>
    <p:comb dir="vert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28596" y="571480"/>
            <a:ext cx="8215370" cy="5554683"/>
          </a:xfrm>
        </p:spPr>
        <p:txBody>
          <a:bodyPr>
            <a:normAutofit fontScale="77500" lnSpcReduction="20000"/>
          </a:bodyPr>
          <a:lstStyle/>
          <a:p>
            <a:pPr marL="0" indent="36513">
              <a:buNone/>
            </a:pPr>
            <a:r>
              <a:rPr lang="ru-RU" dirty="0" smtClean="0">
                <a:solidFill>
                  <a:srgbClr val="92D050"/>
                </a:solidFill>
              </a:rPr>
              <a:t>На каждую единицу транспортной тары наклеивают ярлык с манипуляционным  знаком-изображением,  указывающим на способы обращения с грузом по ГОСТ 14192,  выполненный типографской печатью и штемпелеванием, в котором сообщают:</a:t>
            </a:r>
          </a:p>
          <a:p>
            <a:pPr marL="0" indent="36513">
              <a:buNone/>
            </a:pPr>
            <a:endParaRPr lang="ru-RU" dirty="0" smtClean="0">
              <a:solidFill>
                <a:srgbClr val="92D050"/>
              </a:solidFill>
            </a:endParaRPr>
          </a:p>
          <a:p>
            <a:pPr marL="0" indent="36513">
              <a:buNone/>
            </a:pPr>
            <a:r>
              <a:rPr lang="ru-RU" dirty="0" smtClean="0"/>
              <a:t>- наименование продукта;</a:t>
            </a:r>
          </a:p>
          <a:p>
            <a:pPr marL="0" indent="36513">
              <a:buNone/>
            </a:pPr>
            <a:r>
              <a:rPr lang="ru-RU" dirty="0" smtClean="0"/>
              <a:t>- наименование и местонахождение (адрес) изготовителя;</a:t>
            </a:r>
          </a:p>
          <a:p>
            <a:pPr marL="0" indent="36513">
              <a:buNone/>
            </a:pPr>
            <a:r>
              <a:rPr lang="ru-RU" dirty="0" smtClean="0"/>
              <a:t>- количество упаковочных единиц и масса брутто;</a:t>
            </a:r>
          </a:p>
          <a:p>
            <a:pPr marL="0" indent="36513">
              <a:buNone/>
            </a:pPr>
            <a:r>
              <a:rPr lang="ru-RU" dirty="0" smtClean="0"/>
              <a:t>- термическое состояние продукта;                         </a:t>
            </a:r>
          </a:p>
          <a:p>
            <a:pPr marL="0" indent="36513">
              <a:buNone/>
            </a:pPr>
            <a:r>
              <a:rPr lang="ru-RU" dirty="0" smtClean="0"/>
              <a:t>- условия хранения;</a:t>
            </a:r>
          </a:p>
          <a:p>
            <a:pPr marL="0" indent="36513">
              <a:buNone/>
            </a:pPr>
            <a:r>
              <a:rPr lang="ru-RU" dirty="0" smtClean="0"/>
              <a:t>- дата  изготовления;</a:t>
            </a:r>
          </a:p>
          <a:p>
            <a:pPr marL="0" indent="36513">
              <a:buNone/>
            </a:pPr>
            <a:r>
              <a:rPr lang="ru-RU" dirty="0" smtClean="0"/>
              <a:t>- срок годности;</a:t>
            </a:r>
          </a:p>
          <a:p>
            <a:pPr marL="0" indent="36513">
              <a:buNone/>
            </a:pPr>
            <a:r>
              <a:rPr lang="ru-RU" dirty="0" smtClean="0"/>
              <a:t>- обозначение настоящих технических условий;</a:t>
            </a:r>
          </a:p>
          <a:p>
            <a:pPr marL="0" indent="36513">
              <a:buNone/>
            </a:pPr>
            <a:r>
              <a:rPr lang="ru-RU" dirty="0" smtClean="0"/>
              <a:t>- информация о сертификации</a:t>
            </a:r>
          </a:p>
          <a:p>
            <a:endParaRPr lang="ru-RU" dirty="0"/>
          </a:p>
        </p:txBody>
      </p:sp>
    </p:spTree>
  </p:cSld>
  <p:clrMapOvr>
    <a:masterClrMapping/>
  </p:clrMapOvr>
  <p:transition>
    <p:randomBar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2902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500042"/>
            <a:ext cx="3929090" cy="2643206"/>
          </a:xfrm>
          <a:prstGeom prst="rect">
            <a:avLst/>
          </a:prstGeom>
          <a:noFill/>
        </p:spPr>
      </p:pic>
      <p:sp>
        <p:nvSpPr>
          <p:cNvPr id="129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29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3714752"/>
            <a:ext cx="3857652" cy="2428892"/>
          </a:xfrm>
          <a:prstGeom prst="rect">
            <a:avLst/>
          </a:prstGeom>
          <a:noFill/>
        </p:spPr>
      </p:pic>
      <p:sp>
        <p:nvSpPr>
          <p:cNvPr id="129029" name="Rectangle 5"/>
          <p:cNvSpPr>
            <a:spLocks noChangeArrowheads="1"/>
          </p:cNvSpPr>
          <p:nvPr/>
        </p:nvSpPr>
        <p:spPr bwMode="auto">
          <a:xfrm>
            <a:off x="500034" y="500042"/>
            <a:ext cx="4000528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Упаковка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latin typeface="Arial" pitchFamily="34" charset="0"/>
                <a:ea typeface="Times New Roman" pitchFamily="18" charset="0"/>
              </a:rPr>
              <a:t>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Замороженные пельмени упаковывают на автоматах или вручную массой от 250 до 1000 г,  в полиэтиленовые пакеты, разрешенные  к применению органами Госсанэпиднадзора 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РК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для контакта с пищевыми продуктами.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latin typeface="Arial" pitchFamily="34" charset="0"/>
                <a:ea typeface="Times New Roman" pitchFamily="18" charset="0"/>
              </a:rPr>
              <a:t>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Допустимое отклонение от установленной массы одной  упаковки  не должно превышать +2 %   и  устанавливается  по средней   массе, полученной  при одновременном  взвешивании 10 упаковок.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Конкретная масса нетто указывается на этикетке, наклеиваемой на каждую единицу упаковки.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Готовые изделия упаковываются в многооборотную транспортную тару (полимерные,  алюминиевые или аналогичные виды многооборотной тары, разрешенные к применению Госсанэпиднадзором  РК).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642910" y="571480"/>
            <a:ext cx="7786742" cy="555468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   Тара должна быть чистой, сухой, без плесени и постороннего запаха. Многооборотная тара должна иметь крышку, при отсутствии  крышки допускается для местной реализации тару накрывать пергаментом,  </a:t>
            </a:r>
            <a:r>
              <a:rPr lang="ru-RU" dirty="0" err="1" smtClean="0"/>
              <a:t>подпергаментом</a:t>
            </a:r>
            <a:r>
              <a:rPr lang="ru-RU" dirty="0" smtClean="0"/>
              <a:t>. Масса брутто пельменей в многооборотной таре должно быть не более 30 кг.</a:t>
            </a:r>
          </a:p>
          <a:p>
            <a:pPr marL="0" indent="0">
              <a:buNone/>
            </a:pPr>
            <a:r>
              <a:rPr lang="ru-RU" dirty="0" smtClean="0"/>
              <a:t>   Масса брутто пельменей в многооборотной таре должна быть не более 30 кг, масса нетто в ящиках из гофрированного  картона – не более 20 кг.</a:t>
            </a:r>
          </a:p>
          <a:p>
            <a:pPr marL="0" indent="0">
              <a:buNone/>
            </a:pPr>
            <a:r>
              <a:rPr lang="ru-RU" dirty="0" smtClean="0"/>
              <a:t>   Разрешается применять любую другую упаковочную тару, разрешенную к применению органами Госсанэпиднадзора РК.</a:t>
            </a:r>
          </a:p>
          <a:p>
            <a:pPr marL="0" indent="0">
              <a:buNone/>
            </a:pPr>
            <a:r>
              <a:rPr lang="ru-RU" dirty="0" smtClean="0"/>
              <a:t>   Для предприятий общественного питания пельмени упаковывают  россыпью массой нетто не более 10 кг в многооборотные ящики с крышками: полимерные по ТУ 10.10.01-04-89, алюминиевые по ТУ 10.10-541-87 или аналогичные виды многооборотной тары, разрешенные к применению Госсанэпиднадзором РК.  Изнутри многооборотные ящики выстилают пергаментом по ГОСТ 1341-97 или </a:t>
            </a:r>
            <a:r>
              <a:rPr lang="ru-RU" dirty="0" err="1" smtClean="0"/>
              <a:t>подпергаментом</a:t>
            </a:r>
            <a:r>
              <a:rPr lang="ru-RU" dirty="0" smtClean="0"/>
              <a:t> по ГОСТ 1760-86.</a:t>
            </a:r>
            <a:r>
              <a:rPr lang="ru-RU" b="1" dirty="0" smtClean="0"/>
              <a:t> </a:t>
            </a:r>
            <a:endParaRPr lang="ru-RU" dirty="0"/>
          </a:p>
        </p:txBody>
      </p:sp>
    </p:spTree>
  </p:cSld>
  <p:clrMapOvr>
    <a:masterClrMapping/>
  </p:clrMapOvr>
  <p:transition>
    <p:wheel spokes="8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71472" y="428604"/>
            <a:ext cx="8143932" cy="6429396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dirty="0" smtClean="0"/>
              <a:t>Правила приемки</a:t>
            </a:r>
          </a:p>
          <a:p>
            <a:pPr>
              <a:buNone/>
            </a:pPr>
            <a:endParaRPr lang="ru-RU" b="1" dirty="0" smtClean="0"/>
          </a:p>
          <a:p>
            <a:pPr marL="0" indent="0">
              <a:buFont typeface="Wingdings" pitchFamily="2" charset="2"/>
              <a:buChar char="v"/>
            </a:pPr>
            <a:r>
              <a:rPr lang="ru-RU" dirty="0" smtClean="0"/>
              <a:t>Пельмени принимают партиями. Партией считается любое количество пельменей одного наименования и одной даты выработки, изготовленной в одинаковых условиях, на одном предприятии, в однородной упаковке и одинаковой транспортной таре.</a:t>
            </a:r>
          </a:p>
          <a:p>
            <a:pPr marL="0" indent="0">
              <a:buNone/>
            </a:pPr>
            <a:r>
              <a:rPr lang="ru-RU" dirty="0" smtClean="0"/>
              <a:t>   При приемке каждой партии проводят:</a:t>
            </a:r>
          </a:p>
          <a:p>
            <a:pPr marL="0" indent="0">
              <a:buNone/>
            </a:pPr>
            <a:r>
              <a:rPr lang="ru-RU" dirty="0" smtClean="0"/>
              <a:t>- органолептическую оценку качества</a:t>
            </a:r>
          </a:p>
          <a:p>
            <a:pPr marL="0" indent="0">
              <a:buNone/>
            </a:pPr>
            <a:r>
              <a:rPr lang="ru-RU" dirty="0" smtClean="0"/>
              <a:t>- соответствие фактической массы, массе, обозначенной на маркировочном ярлыке.</a:t>
            </a:r>
          </a:p>
          <a:p>
            <a:pPr marL="0" indent="0">
              <a:buNone/>
            </a:pPr>
            <a:r>
              <a:rPr lang="ru-RU" dirty="0" smtClean="0"/>
              <a:t>   В случае сомнения в качестве поступившей партии проводят оценку по физико-химическим и микробиологическим показателям.</a:t>
            </a:r>
          </a:p>
          <a:p>
            <a:pPr marL="0" indent="0">
              <a:buFont typeface="Wingdings" pitchFamily="2" charset="2"/>
              <a:buChar char="v"/>
            </a:pPr>
            <a:r>
              <a:rPr lang="ru-RU" dirty="0" smtClean="0"/>
              <a:t>Физико-химические показатели являются   гарантийными, определяются не реже одного раза в месяц.</a:t>
            </a:r>
          </a:p>
          <a:p>
            <a:pPr marL="0" indent="0">
              <a:buFont typeface="Wingdings" pitchFamily="2" charset="2"/>
              <a:buChar char="v"/>
            </a:pPr>
            <a:r>
              <a:rPr lang="ru-RU" dirty="0" smtClean="0"/>
              <a:t>Микробиологические показатели являются гарантийными и определяются не реже одного раза в месяц.</a:t>
            </a:r>
          </a:p>
          <a:p>
            <a:pPr marL="0" indent="0">
              <a:buFont typeface="Wingdings" pitchFamily="2" charset="2"/>
              <a:buChar char="v"/>
            </a:pPr>
            <a:r>
              <a:rPr lang="ru-RU" dirty="0" smtClean="0"/>
              <a:t>Периодичность проверки токсичных элементов, пестицидов, нитра­тов, радионуклидов устанавливается в соответствии с порядком, согла­сованном органами Госсанэпиднадзора РК, но не реже одного раза в год.</a:t>
            </a:r>
          </a:p>
          <a:p>
            <a:pPr marL="0" indent="0">
              <a:buFont typeface="Wingdings" pitchFamily="2" charset="2"/>
              <a:buChar char="v"/>
            </a:pPr>
            <a:r>
              <a:rPr lang="ru-RU" dirty="0" smtClean="0"/>
              <a:t>При получении неудовлетворительных результатов проводят повтор­ное испытание удвоенной выборки от той же партии.</a:t>
            </a:r>
          </a:p>
          <a:p>
            <a:pPr marL="0" indent="0">
              <a:buNone/>
            </a:pPr>
            <a:r>
              <a:rPr lang="ru-RU" dirty="0" smtClean="0"/>
              <a:t>   Результаты повторных испытаний являются окончательными и распространяются на всю партию.</a:t>
            </a:r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4800" y="714356"/>
            <a:ext cx="8686800" cy="714380"/>
          </a:xfrm>
        </p:spPr>
        <p:txBody>
          <a:bodyPr>
            <a:normAutofit fontScale="90000"/>
          </a:bodyPr>
          <a:lstStyle/>
          <a:p>
            <a:pPr algn="l"/>
            <a:r>
              <a:rPr lang="ru-RU" sz="1800" dirty="0" smtClean="0"/>
              <a:t>По органолептическим показателям пельмени должны соответствовать требованиям, указанным в таблице 2.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b="1" dirty="0" smtClean="0">
                <a:solidFill>
                  <a:schemeClr val="tx1"/>
                </a:solidFill>
              </a:rPr>
              <a:t>Таблица 2 Органолептические показатели пельменей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28595" y="1554161"/>
          <a:ext cx="8563004" cy="49882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19604"/>
                <a:gridCol w="4343400"/>
              </a:tblGrid>
              <a:tr h="546896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Наименование показателя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Характеристика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546896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   Форма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6838" indent="0" algn="l"/>
                      <a:r>
                        <a:rPr lang="ru-RU" sz="1400" dirty="0" smtClean="0"/>
                        <a:t>Пельмени </a:t>
                      </a:r>
                      <a:r>
                        <a:rPr lang="ru-RU" sz="1400" dirty="0" err="1"/>
                        <a:t>неслипшиеся</a:t>
                      </a:r>
                      <a:r>
                        <a:rPr lang="ru-RU" sz="1400" dirty="0"/>
                        <a:t>, недеформированные. </a:t>
                      </a:r>
                      <a:r>
                        <a:rPr lang="ru-RU" sz="1400" dirty="0" smtClean="0"/>
                        <a:t>   Форма </a:t>
                      </a:r>
                      <a:r>
                        <a:rPr lang="ru-RU" sz="1400" dirty="0"/>
                        <a:t>разнообразная  (в форме круга, полукруга, полумесяца и       т. д.). Края хорошо заделаны, фарш не выступает.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546896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  Поверхность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6838" indent="-96838" algn="l"/>
                      <a:r>
                        <a:rPr lang="ru-RU" sz="1400" dirty="0" smtClean="0"/>
                        <a:t>  Гладкая</a:t>
                      </a:r>
                      <a:r>
                        <a:rPr lang="ru-RU" sz="1400" dirty="0"/>
                        <a:t>, сухая. Допускается наличие рельефов, </a:t>
                      </a:r>
                      <a:r>
                        <a:rPr lang="ru-RU" sz="1400" dirty="0" smtClean="0"/>
                        <a:t> соответствующих</a:t>
                      </a:r>
                      <a:r>
                        <a:rPr lang="ru-RU" sz="1400" dirty="0"/>
                        <a:t>  разделке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546896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  Цвет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6838" indent="0" algn="l"/>
                      <a:r>
                        <a:rPr lang="ru-RU" sz="1400" dirty="0"/>
                        <a:t>От светло - серого до темно </a:t>
                      </a:r>
                      <a:r>
                        <a:rPr lang="ru-RU" sz="1400" dirty="0" smtClean="0"/>
                        <a:t>– </a:t>
                      </a:r>
                      <a:r>
                        <a:rPr lang="ru-RU" sz="1400" dirty="0"/>
                        <a:t>серого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546896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  </a:t>
                      </a:r>
                      <a:r>
                        <a:rPr lang="ru-RU" sz="1400" dirty="0" err="1" smtClean="0"/>
                        <a:t>Промес</a:t>
                      </a:r>
                      <a:r>
                        <a:rPr lang="ru-RU" sz="1400" dirty="0"/>
                        <a:t>*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indent="96838" algn="l"/>
                      <a:r>
                        <a:rPr lang="ru-RU" sz="1400" dirty="0"/>
                        <a:t>Без уплотнений и следов </a:t>
                      </a:r>
                      <a:r>
                        <a:rPr lang="ru-RU" sz="1400" dirty="0" err="1"/>
                        <a:t>непромеса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546896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  Вкус </a:t>
                      </a:r>
                      <a:r>
                        <a:rPr lang="ru-RU" sz="1400" dirty="0"/>
                        <a:t>и запах*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6838" indent="0" algn="l"/>
                      <a:r>
                        <a:rPr lang="ru-RU" sz="1400" dirty="0"/>
                        <a:t>Вареные пельмени должны иметь приятный вкус и аромат, свойственные данному виду продукта. Фарш сочный, с ароматом лука, пряностей, без посторонних привкуса и запаха.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546896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  Посторонние </a:t>
                      </a:r>
                      <a:r>
                        <a:rPr lang="ru-RU" sz="1400" dirty="0"/>
                        <a:t>включения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indent="96838" algn="l"/>
                      <a:r>
                        <a:rPr lang="ru-RU" sz="1400" dirty="0"/>
                        <a:t>В основе и начинке не допускаются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B w="12700" cmpd="sng">
                      <a:noFill/>
                    </a:lnB>
                  </a:tcPr>
                </a:tc>
              </a:tr>
              <a:tr h="546896">
                <a:tc gridSpan="2">
                  <a:txBody>
                    <a:bodyPr/>
                    <a:lstStyle/>
                    <a:p>
                      <a:r>
                        <a:rPr kumimoji="0" lang="ru-RU" sz="1800" kern="1200" dirty="0" smtClean="0"/>
                        <a:t>* Показатель определяется в готовых изделиях.</a:t>
                      </a:r>
                      <a:endParaRPr kumimoji="0"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8" name="Прямая соединительная линия 17"/>
          <p:cNvCxnSpPr/>
          <p:nvPr/>
        </p:nvCxnSpPr>
        <p:spPr>
          <a:xfrm>
            <a:off x="285720" y="6000768"/>
            <a:ext cx="8643998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791345369"/>
      </p:ext>
    </p:extLst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596" y="1428739"/>
          <a:ext cx="8215369" cy="471490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489725"/>
                <a:gridCol w="1510060"/>
                <a:gridCol w="1510060"/>
                <a:gridCol w="1384221"/>
                <a:gridCol w="1321303"/>
              </a:tblGrid>
              <a:tr h="813514">
                <a:tc>
                  <a:txBody>
                    <a:bodyPr/>
                    <a:lstStyle/>
                    <a:p>
                      <a:pPr algn="ctr"/>
                      <a:endParaRPr lang="ru-RU" sz="1200" dirty="0" smtClean="0"/>
                    </a:p>
                    <a:p>
                      <a:pPr algn="ctr"/>
                      <a:r>
                        <a:rPr lang="ru-RU" sz="1200" dirty="0" smtClean="0"/>
                        <a:t>  Наименование изделия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 Массовая доля белка, %,            не менее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Массовая доля фарша к массе пельменя, %,  не менее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/>
                    </a:p>
                    <a:p>
                      <a:pPr algn="ctr"/>
                      <a:r>
                        <a:rPr lang="ru-RU" sz="1200" dirty="0" smtClean="0"/>
                        <a:t>Массовая </a:t>
                      </a:r>
                      <a:r>
                        <a:rPr lang="ru-RU" sz="1200" dirty="0"/>
                        <a:t>доля жира, %, не более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/>
                        <a:t>Массовая доля хлорида натрия , % , не более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400929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  Пельмени </a:t>
                      </a:r>
                      <a:r>
                        <a:rPr lang="ru-RU" sz="1200" dirty="0"/>
                        <a:t>«Дружба»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10,0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50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8,0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1,7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35719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  Пельмени </a:t>
                      </a:r>
                      <a:r>
                        <a:rPr lang="ru-RU" sz="1200" dirty="0"/>
                        <a:t>«Кунак </a:t>
                      </a:r>
                      <a:r>
                        <a:rPr lang="ru-RU" sz="1200" dirty="0" err="1"/>
                        <a:t>Ашы</a:t>
                      </a:r>
                      <a:r>
                        <a:rPr lang="ru-RU" sz="1200" dirty="0"/>
                        <a:t>»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13,0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kern="1200" dirty="0"/>
                        <a:t>50</a:t>
                      </a:r>
                      <a:endParaRPr kumimoji="0" lang="ru-RU" sz="12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16,0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1,7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35719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  Пельмени </a:t>
                      </a:r>
                      <a:r>
                        <a:rPr lang="ru-RU" sz="1200" dirty="0"/>
                        <a:t>«Пекинские»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11,0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kern="1200" dirty="0"/>
                        <a:t>50</a:t>
                      </a:r>
                      <a:endParaRPr kumimoji="0" lang="ru-RU" sz="12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7,0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1,7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428628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  Пельмени </a:t>
                      </a:r>
                      <a:r>
                        <a:rPr lang="ru-RU" sz="1200" dirty="0"/>
                        <a:t>«Мечта хозяйки»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/>
                        <a:t>11,0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50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/>
                        <a:t>13,0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1,7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35719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  Пельмени </a:t>
                      </a:r>
                      <a:r>
                        <a:rPr lang="ru-RU" sz="1200" dirty="0"/>
                        <a:t>«Жениховские»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/>
                        <a:t>14,0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50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17,0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1,7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35719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  Пельмени</a:t>
                      </a:r>
                      <a:r>
                        <a:rPr lang="ru-RU" sz="800" baseline="0" dirty="0"/>
                        <a:t> </a:t>
                      </a:r>
                      <a:r>
                        <a:rPr lang="ru-RU" sz="1200" dirty="0" smtClean="0"/>
                        <a:t>«Для </a:t>
                      </a:r>
                      <a:r>
                        <a:rPr lang="ru-RU" sz="1200" dirty="0"/>
                        <a:t>Босса»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/>
                        <a:t>12,0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/>
                        <a:t>50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26,0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1,7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35719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  Пельмени </a:t>
                      </a:r>
                      <a:r>
                        <a:rPr lang="ru-RU" sz="1200" dirty="0"/>
                        <a:t>«Пышка»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/>
                        <a:t>12,0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/>
                        <a:t>50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26,0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1,7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428628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  Пельмени </a:t>
                      </a:r>
                      <a:r>
                        <a:rPr lang="ru-RU" sz="1200" dirty="0"/>
                        <a:t>«Батыр»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/>
                        <a:t>14,0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/>
                        <a:t>50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17,0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1,7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428628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  Пельмени </a:t>
                      </a:r>
                      <a:r>
                        <a:rPr lang="ru-RU" sz="1200" dirty="0"/>
                        <a:t>«Весенние»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/>
                        <a:t>12,0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/>
                        <a:t>50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21,0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1,7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428628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  Пельмени </a:t>
                      </a:r>
                      <a:r>
                        <a:rPr lang="ru-RU" sz="1200" dirty="0"/>
                        <a:t>«Хан </a:t>
                      </a:r>
                      <a:r>
                        <a:rPr lang="ru-RU" sz="1200" dirty="0" err="1"/>
                        <a:t>Ашы</a:t>
                      </a:r>
                      <a:r>
                        <a:rPr lang="ru-RU" sz="1200" dirty="0"/>
                        <a:t>»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/>
                        <a:t>12,0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/>
                        <a:t>50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/>
                        <a:t>26,0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1,7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357158" y="214290"/>
            <a:ext cx="8358246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По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физико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– химическим показателям пельмени должны соответствовать требованиям, указанным в таблице 3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Таблица </a:t>
            </a:r>
            <a:r>
              <a:rPr lang="ru-RU" sz="1400" b="1" dirty="0" smtClean="0">
                <a:latin typeface="Arial" pitchFamily="34" charset="0"/>
                <a:ea typeface="Times New Roman" pitchFamily="18" charset="0"/>
              </a:rPr>
              <a:t>3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Физико-химические показатели пельменей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00034" y="785794"/>
            <a:ext cx="8215370" cy="47006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Рабочая группа:</a:t>
            </a:r>
          </a:p>
          <a:p>
            <a:r>
              <a:rPr lang="ru-RU" sz="2400" dirty="0" smtClean="0"/>
              <a:t>Специалист по обеспечению качества – </a:t>
            </a:r>
            <a:r>
              <a:rPr lang="ru-RU" sz="2400" dirty="0" err="1" smtClean="0"/>
              <a:t>Кошулян</a:t>
            </a:r>
            <a:r>
              <a:rPr lang="ru-RU" sz="2400" dirty="0" smtClean="0"/>
              <a:t> О. А.</a:t>
            </a:r>
          </a:p>
          <a:p>
            <a:r>
              <a:rPr lang="ru-RU" sz="2400" dirty="0" smtClean="0"/>
              <a:t>Специалист по производству – </a:t>
            </a:r>
            <a:r>
              <a:rPr lang="ru-RU" sz="2400" dirty="0" err="1" smtClean="0"/>
              <a:t>Тюекпаева</a:t>
            </a:r>
            <a:r>
              <a:rPr lang="ru-RU" sz="2400" dirty="0" smtClean="0"/>
              <a:t> З. Б.</a:t>
            </a:r>
          </a:p>
          <a:p>
            <a:r>
              <a:rPr lang="ru-RU" sz="2400" dirty="0" smtClean="0"/>
              <a:t>Главный инженер – </a:t>
            </a:r>
            <a:r>
              <a:rPr lang="ru-RU" sz="2400" dirty="0" err="1" smtClean="0"/>
              <a:t>Комутова</a:t>
            </a:r>
            <a:r>
              <a:rPr lang="ru-RU" sz="2400" dirty="0" smtClean="0"/>
              <a:t> У. Н.</a:t>
            </a:r>
          </a:p>
          <a:p>
            <a:r>
              <a:rPr lang="ru-RU" sz="2400" dirty="0" smtClean="0"/>
              <a:t>Инженер – технолог – </a:t>
            </a:r>
            <a:r>
              <a:rPr lang="ru-RU" sz="2400" dirty="0" err="1" smtClean="0"/>
              <a:t>Токмурзина</a:t>
            </a:r>
            <a:r>
              <a:rPr lang="ru-RU" sz="2400" dirty="0" smtClean="0"/>
              <a:t> А. Т. </a:t>
            </a:r>
          </a:p>
          <a:p>
            <a:r>
              <a:rPr lang="ru-RU" sz="2400" dirty="0" smtClean="0"/>
              <a:t>Специалист по микробиологии – </a:t>
            </a:r>
            <a:r>
              <a:rPr lang="ru-RU" sz="2400" dirty="0" err="1" smtClean="0"/>
              <a:t>Альмагамбетова</a:t>
            </a:r>
            <a:r>
              <a:rPr lang="ru-RU" sz="2400" dirty="0" smtClean="0"/>
              <a:t> Д. С.</a:t>
            </a:r>
            <a:endParaRPr lang="ru-RU" sz="2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500034" y="285728"/>
            <a:ext cx="8143932" cy="7072362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sz="4300" b="1" dirty="0" smtClean="0"/>
              <a:t>Методы контроля</a:t>
            </a:r>
          </a:p>
          <a:p>
            <a:pPr>
              <a:buNone/>
            </a:pPr>
            <a:endParaRPr lang="ru-RU" b="1" dirty="0" smtClean="0"/>
          </a:p>
          <a:p>
            <a:pPr marL="273050" indent="-207963">
              <a:buFont typeface="Wingdings" pitchFamily="2" charset="2"/>
              <a:buChar char="q"/>
            </a:pPr>
            <a:r>
              <a:rPr lang="ru-RU" sz="3400" dirty="0" smtClean="0"/>
              <a:t>Отбор проб и подготовку их к испытанию производят по ГОСТ 4288-76.</a:t>
            </a:r>
          </a:p>
          <a:p>
            <a:pPr marL="85725" indent="-20638">
              <a:buFont typeface="Wingdings" pitchFamily="2" charset="2"/>
              <a:buChar char="q"/>
            </a:pPr>
            <a:r>
              <a:rPr lang="ru-RU" sz="3400" dirty="0" smtClean="0"/>
              <a:t>   Для проверки соответствия качества пельменей требованиям настоящих технических условий из разных мест партии отбирают выборку в количестве 1 % от объема  партии, но не менее 3-х групповых упаковок или ящиков (мешков).</a:t>
            </a:r>
          </a:p>
          <a:p>
            <a:pPr marL="85725" indent="180975">
              <a:buNone/>
            </a:pPr>
            <a:r>
              <a:rPr lang="ru-RU" sz="3400" dirty="0" smtClean="0"/>
              <a:t>Из каждой вскрытой групповой  упаковки или ящика (мешка) отбирают выборку в количестве 4 – </a:t>
            </a:r>
            <a:r>
              <a:rPr lang="ru-RU" sz="3400" dirty="0" err="1" smtClean="0"/>
              <a:t>х</a:t>
            </a:r>
            <a:r>
              <a:rPr lang="ru-RU" sz="3400" dirty="0" smtClean="0"/>
              <a:t> упаковочных единиц: по одной – для определения органолептических и по три  - для определения  </a:t>
            </a:r>
            <a:r>
              <a:rPr lang="ru-RU" sz="3400" dirty="0" err="1" smtClean="0"/>
              <a:t>физико</a:t>
            </a:r>
            <a:r>
              <a:rPr lang="ru-RU" sz="3400" dirty="0" smtClean="0"/>
              <a:t> – химических и микробиологических показателей.</a:t>
            </a:r>
          </a:p>
          <a:p>
            <a:pPr marL="85725" indent="180975">
              <a:buNone/>
            </a:pPr>
            <a:r>
              <a:rPr lang="ru-RU" sz="3400" dirty="0" smtClean="0"/>
              <a:t>При упаковке пельменей россыпью в ящики (мешки) отбирают из разных слоев каждого вскрытого ящика (мешка) по несколько штук пельменей в равных количествах, составляют объединенную пробу массой не менее 3 кг и направляют в лабораторию для анализа.</a:t>
            </a:r>
          </a:p>
          <a:p>
            <a:pPr marL="273050" indent="-207963">
              <a:buFont typeface="Wingdings" pitchFamily="2" charset="2"/>
              <a:buChar char="q"/>
            </a:pPr>
            <a:r>
              <a:rPr lang="ru-RU" sz="3400" dirty="0" smtClean="0"/>
              <a:t>Органолептическую оценку качества  пельменей проводят по ГОСТ 9959-91.</a:t>
            </a:r>
          </a:p>
          <a:p>
            <a:pPr marL="273050" indent="-207963">
              <a:buFont typeface="Wingdings" pitchFamily="2" charset="2"/>
              <a:buChar char="q"/>
            </a:pPr>
            <a:r>
              <a:rPr lang="ru-RU" sz="3400" dirty="0" smtClean="0"/>
              <a:t>Определение массовой доли фарша</a:t>
            </a:r>
          </a:p>
          <a:p>
            <a:pPr marL="85725" indent="180975">
              <a:buNone/>
            </a:pPr>
            <a:r>
              <a:rPr lang="ru-RU" sz="3400" dirty="0" smtClean="0"/>
              <a:t>Определение массовой доли фарша проводят после определения массы замороженных пельменей, для чего отбирают из 2-3 упаковочных единиц по 20 штук пельменей, отделяют тестовую оболочку, а фарш  взвешивают на лабораторных весах.</a:t>
            </a:r>
          </a:p>
          <a:p>
            <a:pPr marL="447675" indent="-180975">
              <a:buNone/>
            </a:pPr>
            <a:r>
              <a:rPr lang="ru-RU" sz="3400" dirty="0" smtClean="0"/>
              <a:t>Определение массовой доли фарша (Х) в процентах к массе пельменей вычисляют по формуле:</a:t>
            </a:r>
          </a:p>
          <a:p>
            <a:pPr algn="ctr">
              <a:buNone/>
            </a:pPr>
            <a:r>
              <a:rPr lang="ru-RU" sz="3400" dirty="0" smtClean="0"/>
              <a:t>Х=  М1*100 /М2 ,</a:t>
            </a:r>
          </a:p>
          <a:p>
            <a:pPr>
              <a:buNone/>
            </a:pPr>
            <a:r>
              <a:rPr lang="ru-RU" sz="3400" dirty="0" smtClean="0"/>
              <a:t>Где М1-масса фарша от 20 </a:t>
            </a:r>
            <a:r>
              <a:rPr lang="ru-RU" sz="3400" dirty="0" err="1" smtClean="0"/>
              <a:t>шт</a:t>
            </a:r>
            <a:r>
              <a:rPr lang="ru-RU" sz="3400" dirty="0" smtClean="0"/>
              <a:t> пельменей, г;</a:t>
            </a:r>
          </a:p>
          <a:p>
            <a:pPr>
              <a:buNone/>
            </a:pPr>
            <a:r>
              <a:rPr lang="ru-RU" sz="3400" dirty="0" smtClean="0"/>
              <a:t>М2-масса 20 </a:t>
            </a:r>
            <a:r>
              <a:rPr lang="ru-RU" sz="3400" dirty="0" err="1" smtClean="0"/>
              <a:t>шт</a:t>
            </a:r>
            <a:r>
              <a:rPr lang="ru-RU" sz="3400" dirty="0" smtClean="0"/>
              <a:t> пельменей, г.</a:t>
            </a:r>
          </a:p>
          <a:p>
            <a:pPr marL="85725" indent="-20638">
              <a:buFont typeface="Wingdings" pitchFamily="2" charset="2"/>
              <a:buChar char="q"/>
            </a:pPr>
            <a:r>
              <a:rPr lang="ru-RU" sz="3400" dirty="0" smtClean="0"/>
              <a:t>  Из каждой упаковочной единицы с пельменями по п. 6.2. для определения </a:t>
            </a:r>
            <a:r>
              <a:rPr lang="ru-RU" sz="3400" dirty="0" err="1" smtClean="0"/>
              <a:t>физико</a:t>
            </a:r>
            <a:r>
              <a:rPr lang="ru-RU" sz="3400" dirty="0" smtClean="0"/>
              <a:t> – химических показателей, отбирают из разных слоев в равных количествах пельмени и составляют объединенную пробу общей массой не менее 400 г. Для определения жира в фарше – от половины объединенной пробы пельменей отделяют тестовую оболочку, а фаршевую часть измельчают дважды в мясорубке; для определения поваренной соли вторую половину пельменей  вместе с тестовой оболочкой дважды измельчают на мясорубке.</a:t>
            </a:r>
          </a:p>
          <a:p>
            <a:pPr marL="447675" indent="-180975">
              <a:buNone/>
            </a:pPr>
            <a:r>
              <a:rPr lang="ru-RU" sz="3400" dirty="0" smtClean="0"/>
              <a:t>Содержание массовой доли хлорида натрия определяют по ГОСТ 9957-73 .</a:t>
            </a:r>
          </a:p>
          <a:p>
            <a:pPr marL="447675" indent="-180975">
              <a:buNone/>
            </a:pPr>
            <a:r>
              <a:rPr lang="ru-RU" sz="3400" dirty="0" smtClean="0"/>
              <a:t>Содержание массовой доли жира определяют по   ГОСТ 23042-86.              </a:t>
            </a:r>
          </a:p>
          <a:p>
            <a:pPr marL="273050" indent="-207963">
              <a:buFont typeface="Wingdings" pitchFamily="2" charset="2"/>
              <a:buChar char="q"/>
            </a:pPr>
            <a:r>
              <a:rPr lang="ru-RU" sz="3400" dirty="0" smtClean="0"/>
              <a:t>Определение внешнего вида пельменей производят визуально.</a:t>
            </a:r>
          </a:p>
          <a:p>
            <a:pPr marL="273050" indent="-207963">
              <a:buFont typeface="Wingdings" pitchFamily="2" charset="2"/>
              <a:buChar char="q"/>
            </a:pPr>
            <a:r>
              <a:rPr lang="ru-RU" sz="3400" dirty="0" smtClean="0"/>
              <a:t>Определение вкуса и запаха пельменей:</a:t>
            </a:r>
          </a:p>
          <a:p>
            <a:pPr marL="85725" indent="180975">
              <a:buNone/>
            </a:pPr>
            <a:r>
              <a:rPr lang="ru-RU" sz="3400" dirty="0" smtClean="0"/>
              <a:t>Пельмени варят до готовности (3-6 мин кипячения после их всплытия ) при соотношении воды и полуфабрикатов 4:1. Соль добавляют по вкусу. Готовые пельмени немедленно извлекают из воды и определяют </a:t>
            </a:r>
            <a:r>
              <a:rPr lang="ru-RU" sz="3400" dirty="0" err="1" smtClean="0"/>
              <a:t>органолептически</a:t>
            </a:r>
            <a:r>
              <a:rPr lang="ru-RU" sz="3400" dirty="0" smtClean="0"/>
              <a:t> их вкус и запах.</a:t>
            </a:r>
          </a:p>
          <a:p>
            <a:pPr marL="273050" indent="-207963">
              <a:buFont typeface="Wingdings" pitchFamily="2" charset="2"/>
              <a:buChar char="q"/>
            </a:pPr>
            <a:r>
              <a:rPr lang="ru-RU" sz="3400" dirty="0" smtClean="0"/>
              <a:t>Содержание массовой доли белка  по   ГОСТ 25011-81.</a:t>
            </a:r>
          </a:p>
          <a:p>
            <a:pPr marL="273050" indent="-207963">
              <a:buFont typeface="Wingdings" pitchFamily="2" charset="2"/>
              <a:buChar char="q"/>
            </a:pPr>
            <a:r>
              <a:rPr lang="ru-RU" sz="3400" dirty="0" smtClean="0"/>
              <a:t>Отбор и подготовку проб для микробиологических анализов осуществляют по ГОСТ 26668-85, ГОСТ 26669-85.</a:t>
            </a:r>
          </a:p>
          <a:p>
            <a:pPr marL="85725" indent="180975">
              <a:buNone/>
            </a:pPr>
            <a:r>
              <a:rPr lang="ru-RU" sz="3400" dirty="0" smtClean="0"/>
              <a:t>Микробиологические показатели определяют по ГОСТ 10444.15-94, ГОСТ 10444.12-88, МУК 4.2.1122-02.</a:t>
            </a:r>
          </a:p>
          <a:p>
            <a:pPr marL="273050" indent="-207963">
              <a:buFont typeface="Wingdings" pitchFamily="2" charset="2"/>
              <a:buChar char="q"/>
            </a:pPr>
            <a:r>
              <a:rPr lang="ru-RU" sz="3400" dirty="0" smtClean="0"/>
              <a:t>Подготовку проб для  определения содержания токсичных элементов осуществляют по ГОСТ 26929-94.</a:t>
            </a:r>
          </a:p>
          <a:p>
            <a:pPr marL="85725" indent="-20638">
              <a:buFont typeface="Wingdings" pitchFamily="2" charset="2"/>
              <a:buChar char="q"/>
            </a:pPr>
            <a:r>
              <a:rPr lang="ru-RU" sz="3400" dirty="0" smtClean="0"/>
              <a:t>  Определение токсичных элементов проводят по ГОСТ 26927-86, ГОСТ 26930-86, ГОСТ 26932-86, ГОСТ 26933-86. Определение пестицидов, нитратов и радионуклидов - по методам, утвержденным органами Минздрава РК.</a:t>
            </a:r>
          </a:p>
          <a:p>
            <a:pPr>
              <a:buNone/>
            </a:pPr>
            <a:endParaRPr lang="ru-RU" sz="3400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71472" y="642918"/>
            <a:ext cx="7658128" cy="5665807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bg2"/>
                </a:solidFill>
              </a:rPr>
              <a:t>Правила транспортирования и хранения</a:t>
            </a:r>
          </a:p>
          <a:p>
            <a:pPr>
              <a:buNone/>
            </a:pPr>
            <a:endParaRPr lang="ru-RU" b="1" dirty="0" smtClean="0"/>
          </a:p>
          <a:p>
            <a:pPr marL="87313" indent="276225">
              <a:buFont typeface="Wingdings" pitchFamily="2" charset="2"/>
              <a:buChar char="Ø"/>
            </a:pPr>
            <a:r>
              <a:rPr lang="ru-RU" dirty="0" smtClean="0"/>
              <a:t>Пельмени  транспортируют всеми видами транспорта в соответствии с правилами перевозок скоропортящихся грузов, действующих на данном виде транспорта.</a:t>
            </a:r>
          </a:p>
          <a:p>
            <a:pPr marL="87313" indent="174625">
              <a:buFont typeface="Wingdings" pitchFamily="2" charset="2"/>
              <a:buChar char="Ø"/>
            </a:pPr>
            <a:r>
              <a:rPr lang="ru-RU" dirty="0" smtClean="0"/>
              <a:t> Срок годности  пельменей   с момента окончания технологического процесса при температуре не выше:</a:t>
            </a:r>
          </a:p>
          <a:p>
            <a:pPr marL="547688" indent="-184150">
              <a:buFont typeface="Arial" pitchFamily="34" charset="0"/>
              <a:buChar char="•"/>
            </a:pPr>
            <a:r>
              <a:rPr lang="ru-RU" dirty="0" smtClean="0"/>
              <a:t>минус 10 </a:t>
            </a:r>
            <a:r>
              <a:rPr lang="ru-RU" baseline="30000" dirty="0" smtClean="0"/>
              <a:t>0</a:t>
            </a:r>
            <a:r>
              <a:rPr lang="ru-RU" dirty="0" smtClean="0"/>
              <a:t>С - не более одного  месяца,</a:t>
            </a:r>
          </a:p>
          <a:p>
            <a:pPr marL="547688" indent="-184150">
              <a:buFont typeface="Arial" pitchFamily="34" charset="0"/>
              <a:buChar char="•"/>
            </a:pPr>
            <a:r>
              <a:rPr lang="ru-RU" dirty="0" smtClean="0"/>
              <a:t>минус 18 </a:t>
            </a:r>
            <a:r>
              <a:rPr lang="ru-RU" baseline="30000" dirty="0" smtClean="0"/>
              <a:t>0</a:t>
            </a:r>
            <a:r>
              <a:rPr lang="ru-RU" dirty="0" smtClean="0"/>
              <a:t>С - не более трех  месяцев.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053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053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0535" name="Rectangle 7"/>
          <p:cNvSpPr>
            <a:spLocks noChangeArrowheads="1"/>
          </p:cNvSpPr>
          <p:nvPr/>
        </p:nvSpPr>
        <p:spPr bwMode="auto">
          <a:xfrm>
            <a:off x="0" y="46863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053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0536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714356"/>
            <a:ext cx="4572032" cy="5286412"/>
          </a:xfrm>
          <a:prstGeom prst="rect">
            <a:avLst/>
          </a:prstGeom>
          <a:noFill/>
        </p:spPr>
      </p:pic>
      <p:sp>
        <p:nvSpPr>
          <p:cNvPr id="150538" name="Rectangle 10"/>
          <p:cNvSpPr>
            <a:spLocks noChangeArrowheads="1"/>
          </p:cNvSpPr>
          <p:nvPr/>
        </p:nvSpPr>
        <p:spPr bwMode="auto">
          <a:xfrm>
            <a:off x="5143504" y="714356"/>
            <a:ext cx="3786214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Рекомендации по приготовлению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Пельмени на предприятиях общественного питания и в домашних условиях готовят следующим способом:  опускают в  кипящую подсоленную  воду (на 1 кг пельменей 4 л воды и 20 г соли), доводят до кипения и продолжают варить при слабом кипении. Готовые пельмени извлекают из воды.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6588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500042"/>
            <a:ext cx="4429120" cy="5786478"/>
          </a:xfrm>
          <a:prstGeom prst="rect">
            <a:avLst/>
          </a:prstGeom>
          <a:noFill/>
        </p:spPr>
      </p:pic>
      <p:sp>
        <p:nvSpPr>
          <p:cNvPr id="165891" name="Rectangle 3"/>
          <p:cNvSpPr>
            <a:spLocks noChangeArrowheads="1"/>
          </p:cNvSpPr>
          <p:nvPr/>
        </p:nvSpPr>
        <p:spPr bwMode="auto">
          <a:xfrm>
            <a:off x="0" y="46863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5892" name="Rectangle 4"/>
          <p:cNvSpPr>
            <a:spLocks noChangeArrowheads="1"/>
          </p:cNvSpPr>
          <p:nvPr/>
        </p:nvSpPr>
        <p:spPr bwMode="auto">
          <a:xfrm>
            <a:off x="642910" y="1000108"/>
            <a:ext cx="3429024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   Подают с маслом, сметаной, уксусом, томатным соусом или майонезом. Можно посыпать тертым сыром и измельченной зеленью.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4294967295"/>
          </p:nvPr>
        </p:nvSpPr>
        <p:spPr>
          <a:xfrm>
            <a:off x="457200" y="1785926"/>
            <a:ext cx="8329642" cy="4294199"/>
          </a:xfrm>
        </p:spPr>
        <p:txBody>
          <a:bodyPr>
            <a:normAutofit/>
          </a:bodyPr>
          <a:lstStyle/>
          <a:p>
            <a:pPr indent="379413" algn="ctr">
              <a:buNone/>
            </a:pPr>
            <a:r>
              <a:rPr lang="en-US" sz="40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40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Выполнив все указанные требования, производитель обеспечит потребителя безопасной продукцией</a:t>
            </a:r>
            <a:r>
              <a:rPr lang="en-US" sz="40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!</a:t>
            </a:r>
            <a:endParaRPr lang="ru-RU" sz="4000" b="1" i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071538" y="1142984"/>
            <a:ext cx="7143800" cy="2928958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</a:t>
            </a:r>
          </a:p>
          <a:p>
            <a:pPr algn="ctr">
              <a:buNone/>
            </a:pPr>
            <a: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 </a:t>
            </a:r>
          </a:p>
          <a:p>
            <a:pPr algn="ctr">
              <a:buNone/>
            </a:pPr>
            <a: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ВНИМАНИЕ !</a:t>
            </a:r>
            <a:endParaRPr lang="ru-RU" sz="6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circl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4294967295"/>
          </p:nvPr>
        </p:nvSpPr>
        <p:spPr>
          <a:xfrm>
            <a:off x="1371600" y="857250"/>
            <a:ext cx="7772400" cy="54991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        Пельмени  должны соответствовать требованиям настоящих технических условий и изготавливаться с соблюдением действующих санитарных норм и правил по технологической инструкции, утвержденной в установленном порядке.</a:t>
            </a:r>
            <a:endParaRPr lang="ru-RU" sz="32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428596" y="571480"/>
            <a:ext cx="8715404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Пельмени домашние в зависимости от начинки    выпускаются в следующем ассортименте: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Пельмени «Дружба»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Пельмени «Кунак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Ашы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Пельмени «Пекинские»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Пельмени «Мечта хозяйки»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Пельмени «Жениховские»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Пельмени «Для Босса»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Пельмени «Пышка»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Пельмени «Батыр»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Пельмени «Весенние»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Пельмени «Хан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Ашы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»  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00034" y="1428736"/>
          <a:ext cx="8215369" cy="4960961"/>
        </p:xfrm>
        <a:graphic>
          <a:graphicData uri="http://schemas.openxmlformats.org/drawingml/2006/table">
            <a:tbl>
              <a:tblPr/>
              <a:tblGrid>
                <a:gridCol w="755202"/>
                <a:gridCol w="2908923"/>
                <a:gridCol w="923025"/>
                <a:gridCol w="923025"/>
                <a:gridCol w="1188744"/>
                <a:gridCol w="1516450"/>
              </a:tblGrid>
              <a:tr h="647081"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latin typeface="Times New Roman"/>
                        <a:ea typeface="Times New Roman"/>
                      </a:endParaRPr>
                    </a:p>
                    <a:p>
                      <a:pPr algn="ctr"/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№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  <a:p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    Наименование  пельменей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 </a:t>
                      </a:r>
                    </a:p>
                    <a:p>
                      <a:pPr algn="ctr"/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  Белки</a:t>
                      </a: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, г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 smtClean="0">
                        <a:latin typeface="Times New Roman"/>
                        <a:ea typeface="Times New Roman"/>
                      </a:endParaRPr>
                    </a:p>
                    <a:p>
                      <a:pPr algn="ctr"/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Жиры</a:t>
                      </a: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, г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 </a:t>
                      </a:r>
                    </a:p>
                    <a:p>
                      <a:pPr algn="ctr"/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Углеводы</a:t>
                      </a: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, г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latin typeface="Times New Roman"/>
                        <a:ea typeface="Times New Roman"/>
                      </a:endParaRPr>
                    </a:p>
                    <a:p>
                      <a:pPr algn="ctr"/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Калорийность</a:t>
                      </a: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, ккал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388"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latin typeface="Times New Roman"/>
                        <a:ea typeface="Times New Roman"/>
                      </a:endParaRPr>
                    </a:p>
                    <a:p>
                      <a:pPr algn="ctr"/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 smtClean="0">
                        <a:latin typeface="Times New Roman"/>
                        <a:ea typeface="Times New Roman"/>
                      </a:endParaRPr>
                    </a:p>
                    <a:p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  Пельмени </a:t>
                      </a: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«Дружба»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latin typeface="Times New Roman"/>
                        <a:ea typeface="Times New Roman"/>
                      </a:endParaRPr>
                    </a:p>
                    <a:p>
                      <a:pPr algn="ctr"/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10,0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latin typeface="Times New Roman"/>
                        <a:ea typeface="Times New Roman"/>
                      </a:endParaRPr>
                    </a:p>
                    <a:p>
                      <a:pPr algn="ctr"/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8,0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  <a:p>
                      <a:pPr algn="ctr"/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25,0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  <a:p>
                      <a:pPr algn="ctr"/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200,0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388"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latin typeface="Times New Roman"/>
                        <a:ea typeface="Times New Roman"/>
                      </a:endParaRPr>
                    </a:p>
                    <a:p>
                      <a:pPr algn="ctr"/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 smtClean="0">
                        <a:latin typeface="Times New Roman"/>
                        <a:ea typeface="Times New Roman"/>
                      </a:endParaRPr>
                    </a:p>
                    <a:p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  Пельмени </a:t>
                      </a: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«Кунак </a:t>
                      </a:r>
                      <a:r>
                        <a:rPr lang="ru-RU" sz="1100" dirty="0" err="1">
                          <a:latin typeface="Times New Roman"/>
                          <a:ea typeface="Times New Roman"/>
                        </a:rPr>
                        <a:t>Ашы</a:t>
                      </a: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»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latin typeface="Times New Roman"/>
                        <a:ea typeface="Times New Roman"/>
                      </a:endParaRPr>
                    </a:p>
                    <a:p>
                      <a:pPr algn="ctr"/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13,0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latin typeface="Times New Roman"/>
                        <a:ea typeface="Times New Roman"/>
                      </a:endParaRPr>
                    </a:p>
                    <a:p>
                      <a:pPr algn="ctr"/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16,0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  <a:p>
                      <a:pPr algn="ctr"/>
                      <a:r>
                        <a:rPr lang="ru-RU" sz="1100">
                          <a:latin typeface="Times New Roman"/>
                          <a:ea typeface="Times New Roman"/>
                        </a:rPr>
                        <a:t>25,0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  <a:p>
                      <a:pPr algn="ctr"/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195,0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388"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latin typeface="Times New Roman"/>
                        <a:ea typeface="Times New Roman"/>
                      </a:endParaRPr>
                    </a:p>
                    <a:p>
                      <a:pPr algn="ctr"/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  </a:t>
                      </a:r>
                    </a:p>
                    <a:p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  Пельмени </a:t>
                      </a: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«Пекинские»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latin typeface="Times New Roman"/>
                        <a:ea typeface="Times New Roman"/>
                      </a:endParaRPr>
                    </a:p>
                    <a:p>
                      <a:pPr algn="ctr"/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11,0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latin typeface="Times New Roman"/>
                        <a:ea typeface="Times New Roman"/>
                      </a:endParaRPr>
                    </a:p>
                    <a:p>
                      <a:pPr algn="ctr"/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7,0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  <a:p>
                      <a:pPr algn="ctr"/>
                      <a:r>
                        <a:rPr lang="ru-RU" sz="1100">
                          <a:latin typeface="Times New Roman"/>
                          <a:ea typeface="Times New Roman"/>
                        </a:rPr>
                        <a:t>25,0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  <a:p>
                      <a:pPr algn="ctr"/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170,0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388"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latin typeface="Times New Roman"/>
                        <a:ea typeface="Times New Roman"/>
                      </a:endParaRPr>
                    </a:p>
                    <a:p>
                      <a:pPr algn="ctr"/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  </a:t>
                      </a:r>
                    </a:p>
                    <a:p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  Пельмени </a:t>
                      </a: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«Мечта хозяйки»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latin typeface="Times New Roman"/>
                        <a:ea typeface="Times New Roman"/>
                      </a:endParaRPr>
                    </a:p>
                    <a:p>
                      <a:pPr algn="ctr"/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11,0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latin typeface="Times New Roman"/>
                        <a:ea typeface="Times New Roman"/>
                      </a:endParaRPr>
                    </a:p>
                    <a:p>
                      <a:pPr algn="ctr"/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13,0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  <a:p>
                      <a:pPr algn="ctr"/>
                      <a:r>
                        <a:rPr lang="ru-RU" sz="1100">
                          <a:latin typeface="Times New Roman"/>
                          <a:ea typeface="Times New Roman"/>
                        </a:rPr>
                        <a:t>25,0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  <a:p>
                      <a:pPr algn="ctr"/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195,0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388"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latin typeface="Times New Roman"/>
                        <a:ea typeface="Times New Roman"/>
                      </a:endParaRPr>
                    </a:p>
                    <a:p>
                      <a:pPr algn="ctr"/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 smtClean="0">
                        <a:latin typeface="Times New Roman"/>
                        <a:ea typeface="Times New Roman"/>
                      </a:endParaRPr>
                    </a:p>
                    <a:p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  Пельмени </a:t>
                      </a: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«Жениховские»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latin typeface="Times New Roman"/>
                        <a:ea typeface="Times New Roman"/>
                      </a:endParaRPr>
                    </a:p>
                    <a:p>
                      <a:pPr algn="ctr"/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14,0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latin typeface="Times New Roman"/>
                        <a:ea typeface="Times New Roman"/>
                      </a:endParaRPr>
                    </a:p>
                    <a:p>
                      <a:pPr algn="ctr"/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17,0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  <a:p>
                      <a:pPr algn="ctr"/>
                      <a:r>
                        <a:rPr lang="ru-RU" sz="1100">
                          <a:latin typeface="Times New Roman"/>
                          <a:ea typeface="Times New Roman"/>
                        </a:rPr>
                        <a:t>25,0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  <a:p>
                      <a:pPr algn="ctr"/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200,0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388"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latin typeface="Times New Roman"/>
                        <a:ea typeface="Times New Roman"/>
                      </a:endParaRPr>
                    </a:p>
                    <a:p>
                      <a:pPr algn="ctr"/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6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 smtClean="0">
                        <a:latin typeface="Times New Roman"/>
                        <a:ea typeface="Times New Roman"/>
                      </a:endParaRPr>
                    </a:p>
                    <a:p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  Пельмени </a:t>
                      </a: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«Для Босса»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latin typeface="Times New Roman"/>
                        <a:ea typeface="Times New Roman"/>
                      </a:endParaRPr>
                    </a:p>
                    <a:p>
                      <a:pPr algn="ctr"/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12,0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latin typeface="Times New Roman"/>
                        <a:ea typeface="Times New Roman"/>
                      </a:endParaRPr>
                    </a:p>
                    <a:p>
                      <a:pPr algn="ctr"/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26,0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  <a:p>
                      <a:pPr algn="ctr"/>
                      <a:r>
                        <a:rPr lang="ru-RU" sz="1100">
                          <a:latin typeface="Times New Roman"/>
                          <a:ea typeface="Times New Roman"/>
                        </a:rPr>
                        <a:t>25,0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  <a:p>
                      <a:pPr algn="ctr"/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245,0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388"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latin typeface="Times New Roman"/>
                        <a:ea typeface="Times New Roman"/>
                      </a:endParaRPr>
                    </a:p>
                    <a:p>
                      <a:pPr algn="ctr"/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7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 smtClean="0">
                        <a:latin typeface="Times New Roman"/>
                        <a:ea typeface="Times New Roman"/>
                      </a:endParaRPr>
                    </a:p>
                    <a:p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  Пельмени </a:t>
                      </a: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«Пышка»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latin typeface="Times New Roman"/>
                        <a:ea typeface="Times New Roman"/>
                      </a:endParaRPr>
                    </a:p>
                    <a:p>
                      <a:pPr algn="ctr"/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12,0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latin typeface="Times New Roman"/>
                        <a:ea typeface="Times New Roman"/>
                      </a:endParaRPr>
                    </a:p>
                    <a:p>
                      <a:pPr algn="ctr"/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26,0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  <a:p>
                      <a:pPr algn="ctr"/>
                      <a:r>
                        <a:rPr lang="ru-RU" sz="1100">
                          <a:latin typeface="Times New Roman"/>
                          <a:ea typeface="Times New Roman"/>
                        </a:rPr>
                        <a:t>25,0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  <a:p>
                      <a:pPr algn="ctr"/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245,0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388"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latin typeface="Times New Roman"/>
                        <a:ea typeface="Times New Roman"/>
                      </a:endParaRPr>
                    </a:p>
                    <a:p>
                      <a:pPr algn="ctr"/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8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 smtClean="0">
                        <a:latin typeface="Times New Roman"/>
                        <a:ea typeface="Times New Roman"/>
                      </a:endParaRPr>
                    </a:p>
                    <a:p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  Пельмени </a:t>
                      </a: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«Батыр»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latin typeface="Times New Roman"/>
                        <a:ea typeface="Times New Roman"/>
                      </a:endParaRPr>
                    </a:p>
                    <a:p>
                      <a:pPr algn="ctr"/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14,0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latin typeface="Times New Roman"/>
                        <a:ea typeface="Times New Roman"/>
                      </a:endParaRPr>
                    </a:p>
                    <a:p>
                      <a:pPr algn="ctr"/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17,0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  <a:p>
                      <a:pPr algn="ctr"/>
                      <a:r>
                        <a:rPr lang="ru-RU" sz="1100">
                          <a:latin typeface="Times New Roman"/>
                          <a:ea typeface="Times New Roman"/>
                        </a:rPr>
                        <a:t>25,0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  <a:p>
                      <a:pPr algn="ctr"/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190,0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388"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latin typeface="Times New Roman"/>
                        <a:ea typeface="Times New Roman"/>
                      </a:endParaRPr>
                    </a:p>
                    <a:p>
                      <a:pPr algn="ctr"/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9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 smtClean="0">
                        <a:latin typeface="Times New Roman"/>
                        <a:ea typeface="Times New Roman"/>
                      </a:endParaRPr>
                    </a:p>
                    <a:p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  Пельмени </a:t>
                      </a: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«Весенние»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latin typeface="Times New Roman"/>
                        <a:ea typeface="Times New Roman"/>
                      </a:endParaRPr>
                    </a:p>
                    <a:p>
                      <a:pPr algn="ctr"/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12,0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latin typeface="Times New Roman"/>
                        <a:ea typeface="Times New Roman"/>
                      </a:endParaRPr>
                    </a:p>
                    <a:p>
                      <a:pPr algn="ctr"/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21,0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  <a:p>
                      <a:pPr algn="ctr"/>
                      <a:r>
                        <a:rPr lang="ru-RU" sz="1100">
                          <a:latin typeface="Times New Roman"/>
                          <a:ea typeface="Times New Roman"/>
                        </a:rPr>
                        <a:t>25,5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  <a:p>
                      <a:pPr algn="ctr"/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200,0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388"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latin typeface="Times New Roman"/>
                        <a:ea typeface="Times New Roman"/>
                      </a:endParaRPr>
                    </a:p>
                    <a:p>
                      <a:pPr algn="ctr"/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10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 smtClean="0">
                        <a:latin typeface="Times New Roman"/>
                        <a:ea typeface="Times New Roman"/>
                      </a:endParaRPr>
                    </a:p>
                    <a:p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  Пельмени </a:t>
                      </a:r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«Хан Аши»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latin typeface="Times New Roman"/>
                        <a:ea typeface="Times New Roman"/>
                      </a:endParaRPr>
                    </a:p>
                    <a:p>
                      <a:pPr algn="ctr"/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12,0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latin typeface="Times New Roman"/>
                        <a:ea typeface="Times New Roman"/>
                      </a:endParaRPr>
                    </a:p>
                    <a:p>
                      <a:pPr algn="ctr"/>
                      <a:r>
                        <a:rPr lang="ru-RU" sz="1100" dirty="0" smtClean="0">
                          <a:latin typeface="Times New Roman"/>
                          <a:ea typeface="Times New Roman"/>
                        </a:rPr>
                        <a:t>26,0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  <a:p>
                      <a:pPr algn="ctr"/>
                      <a:r>
                        <a:rPr lang="ru-RU" sz="1100">
                          <a:latin typeface="Times New Roman"/>
                          <a:ea typeface="Times New Roman"/>
                        </a:rPr>
                        <a:t>25,0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  <a:p>
                      <a:pPr algn="ctr"/>
                      <a:r>
                        <a:rPr lang="ru-RU" sz="1100" dirty="0">
                          <a:latin typeface="Times New Roman"/>
                          <a:ea typeface="Times New Roman"/>
                        </a:rPr>
                        <a:t>195,0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67494"/>
            <a:ext cx="8686800" cy="1089804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bg1"/>
                </a:solidFill>
              </a:rPr>
              <a:t>Таблица 1  Пищевая ценность пельменей</a:t>
            </a:r>
            <a:endParaRPr lang="ru-RU" sz="1600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357158" y="928670"/>
            <a:ext cx="8143932" cy="5572164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  Основным требованием к качеству пельменей является безопасность для жизни и здоровья потребителей. Опасность и риск для здоровья могут быть выявлены биологическими, физическими, химическими и радиационного воздействия продукта на человеческий организм.</a:t>
            </a:r>
            <a:endParaRPr lang="ru-RU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714357"/>
            <a:ext cx="800105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/>
              <a:t> </a:t>
            </a:r>
            <a:r>
              <a:rPr lang="ru-RU" sz="2400" dirty="0" smtClean="0"/>
              <a:t>В значительной степени безопасность пельменей определяется: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400" dirty="0" smtClean="0"/>
          </a:p>
          <a:p>
            <a:pPr>
              <a:lnSpc>
                <a:spcPct val="90000"/>
              </a:lnSpc>
            </a:pPr>
            <a:r>
              <a:rPr lang="ru-RU" sz="2400" dirty="0" smtClean="0"/>
              <a:t>-</a:t>
            </a:r>
            <a:r>
              <a:rPr lang="ru-RU" sz="2400" b="1" i="1" dirty="0" smtClean="0"/>
              <a:t>свойствами сырья;</a:t>
            </a:r>
          </a:p>
          <a:p>
            <a:pPr>
              <a:lnSpc>
                <a:spcPct val="90000"/>
              </a:lnSpc>
            </a:pPr>
            <a:r>
              <a:rPr lang="ru-RU" sz="2400" b="1" i="1" dirty="0" smtClean="0"/>
              <a:t>-технологическими методами и приемами;</a:t>
            </a:r>
          </a:p>
          <a:p>
            <a:pPr>
              <a:lnSpc>
                <a:spcPct val="90000"/>
              </a:lnSpc>
            </a:pPr>
            <a:r>
              <a:rPr lang="ru-RU" sz="2400" b="1" i="1" dirty="0" smtClean="0"/>
              <a:t>-свойствами материалов для изготовления инвентаря, оборудования, тары и упаковки;</a:t>
            </a:r>
          </a:p>
          <a:p>
            <a:pPr>
              <a:lnSpc>
                <a:spcPct val="90000"/>
              </a:lnSpc>
            </a:pPr>
            <a:r>
              <a:rPr lang="ru-RU" sz="2400" b="1" i="1" dirty="0" smtClean="0"/>
              <a:t>-соблюдением санитарно-гигиенических требований;</a:t>
            </a:r>
          </a:p>
          <a:p>
            <a:pPr>
              <a:lnSpc>
                <a:spcPct val="90000"/>
              </a:lnSpc>
            </a:pPr>
            <a:endParaRPr lang="ru-RU" sz="2400" b="1" i="1" dirty="0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 smtClean="0"/>
              <a:t>        В связи с этим можно разделить факторы потенциальной опасности сливочного масла  для организма человека на </a:t>
            </a:r>
            <a:r>
              <a:rPr lang="ru-RU" sz="2400" i="1" dirty="0" smtClean="0"/>
              <a:t>сырьевой, технологический, технический и санитарно-гигиенический</a:t>
            </a:r>
            <a:r>
              <a:rPr lang="ru-RU" sz="2400" dirty="0" smtClean="0"/>
              <a:t>. Каждый из  них может являться источником </a:t>
            </a:r>
            <a:r>
              <a:rPr lang="ru-RU" sz="2400" i="1" dirty="0" smtClean="0"/>
              <a:t>биологической, физической, химической или радиационной опасности</a:t>
            </a:r>
            <a:r>
              <a:rPr lang="ru-RU" sz="2400" dirty="0" smtClean="0"/>
              <a:t> в отдельности или в сочетании.</a:t>
            </a:r>
            <a:endParaRPr lang="ru-RU" sz="2400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882775"/>
            <a:ext cx="8229600" cy="4572000"/>
          </a:xfrm>
        </p:spPr>
        <p:txBody>
          <a:bodyPr/>
          <a:lstStyle/>
          <a:p>
            <a:endParaRPr lang="en-US" dirty="0" smtClean="0"/>
          </a:p>
          <a:p>
            <a:pPr>
              <a:buNone/>
            </a:pPr>
            <a:endParaRPr lang="ru-RU" dirty="0" smtClean="0"/>
          </a:p>
        </p:txBody>
      </p:sp>
      <p:sp>
        <p:nvSpPr>
          <p:cNvPr id="1116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1619" name="Rectangle 3"/>
          <p:cNvSpPr>
            <a:spLocks noChangeArrowheads="1"/>
          </p:cNvSpPr>
          <p:nvPr/>
        </p:nvSpPr>
        <p:spPr bwMode="auto">
          <a:xfrm>
            <a:off x="0" y="46863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14942" y="214291"/>
            <a:ext cx="3571900" cy="6401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Критическими пределами для контрольной точки «Хранение готовой продукции на складе» опасными факторами являются:</a:t>
            </a:r>
          </a:p>
          <a:p>
            <a:pPr>
              <a:buFont typeface="Wingdings" pitchFamily="2" charset="2"/>
              <a:buNone/>
            </a:pPr>
            <a:endParaRPr lang="ru-RU" dirty="0" smtClean="0"/>
          </a:p>
          <a:p>
            <a:r>
              <a:rPr lang="ru-RU" dirty="0" smtClean="0"/>
              <a:t>1) бактерии группы кишечной палочки (БГКП).Могут попасть в готовую продукцию воздушным путем, через больных людей и животных, насекомых, грызунов;</a:t>
            </a:r>
          </a:p>
          <a:p>
            <a:endParaRPr lang="ru-RU" dirty="0" smtClean="0"/>
          </a:p>
          <a:p>
            <a:r>
              <a:rPr lang="ru-RU" dirty="0" smtClean="0"/>
              <a:t>2) дрожжи (при пастеризации полностью погибают, но могут   попасть   в   готовую   продукцию   из окружающей   среды   во   время хранения);</a:t>
            </a:r>
            <a:endParaRPr lang="ru-RU" dirty="0"/>
          </a:p>
        </p:txBody>
      </p:sp>
      <p:sp>
        <p:nvSpPr>
          <p:cNvPr id="111623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11622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7166"/>
            <a:ext cx="4286280" cy="6072230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57224" y="785794"/>
            <a:ext cx="735811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/>
            <a:r>
              <a:rPr lang="ru-RU" sz="2400" dirty="0" smtClean="0"/>
              <a:t>       3) плесени (</a:t>
            </a:r>
            <a:r>
              <a:rPr lang="ru-RU" sz="2400" dirty="0" err="1" smtClean="0"/>
              <a:t>невработанная</a:t>
            </a:r>
            <a:r>
              <a:rPr lang="ru-RU" sz="2400" dirty="0" smtClean="0"/>
              <a:t> влага, пустота);</a:t>
            </a:r>
          </a:p>
          <a:p>
            <a:pPr marL="609600" indent="-609600"/>
            <a:endParaRPr lang="ru-RU" sz="2400" dirty="0" smtClean="0"/>
          </a:p>
          <a:p>
            <a:pPr marL="609600" indent="-609600"/>
            <a:r>
              <a:rPr lang="ru-RU" sz="2400" dirty="0" smtClean="0"/>
              <a:t>       4) вредные   вещества  (мышьяк,   ртуть,   кадмий,   свинец),   пестициды   и радионуклиды  (цезий-137,стронций  -  90).  Могут  попасть в готовую продукцию из окружающей среды, причем, загрязнения из внешней среды довольно стабильны и имеют тенденцию к увеличению токсичности.</a:t>
            </a:r>
            <a:endParaRPr lang="ru-RU" sz="2400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theme/theme1.xml><?xml version="1.0" encoding="utf-8"?>
<a:theme xmlns:a="http://schemas.openxmlformats.org/drawingml/2006/main" name="Кутюр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1_Бумаж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ре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Ярк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Ярк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_Апекс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Литей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Техническ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ppt/theme/themeOverride3.xml><?xml version="1.0" encoding="utf-8"?>
<a:themeOverride xmlns:a="http://schemas.openxmlformats.org/drawingml/2006/main">
  <a:clrScheme name="Обычная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4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415</TotalTime>
  <Words>924</Words>
  <Application>Microsoft Office PowerPoint</Application>
  <PresentationFormat>Экран (4:3)</PresentationFormat>
  <Paragraphs>355</Paragraphs>
  <Slides>25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10</vt:i4>
      </vt:variant>
      <vt:variant>
        <vt:lpstr>Заголовки слайдов</vt:lpstr>
      </vt:variant>
      <vt:variant>
        <vt:i4>25</vt:i4>
      </vt:variant>
    </vt:vector>
  </HeadingPairs>
  <TitlesOfParts>
    <vt:vector size="35" baseType="lpstr">
      <vt:lpstr>Кутюр</vt:lpstr>
      <vt:lpstr>Бумажная</vt:lpstr>
      <vt:lpstr>Трек</vt:lpstr>
      <vt:lpstr>Яркая</vt:lpstr>
      <vt:lpstr>Апекс</vt:lpstr>
      <vt:lpstr>1_Яркая</vt:lpstr>
      <vt:lpstr>1_Апекс</vt:lpstr>
      <vt:lpstr>Литейная</vt:lpstr>
      <vt:lpstr>Техническая</vt:lpstr>
      <vt:lpstr>1_Бумажная</vt:lpstr>
      <vt:lpstr>Методика безопасности НАССР для пельменей</vt:lpstr>
      <vt:lpstr>Слайд 2</vt:lpstr>
      <vt:lpstr>Слайд 3</vt:lpstr>
      <vt:lpstr>Слайд 4</vt:lpstr>
      <vt:lpstr>Таблица 1  Пищевая ценность пельменей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По органолептическим показателям пельмени должны соответствовать требованиям, указанным в таблице 2.  Таблица 2 Органолептические показатели пельменей 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Методика безопасности НАССР для пельменей</dc:title>
  <dc:creator>айгерим</dc:creator>
  <cp:lastModifiedBy>Айгерим</cp:lastModifiedBy>
  <cp:revision>49</cp:revision>
  <dcterms:created xsi:type="dcterms:W3CDTF">2011-10-28T05:44:07Z</dcterms:created>
  <dcterms:modified xsi:type="dcterms:W3CDTF">2011-12-13T21:25:16Z</dcterms:modified>
</cp:coreProperties>
</file>